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333" r:id="rId2"/>
    <p:sldId id="356" r:id="rId3"/>
    <p:sldId id="350" r:id="rId4"/>
    <p:sldId id="343" r:id="rId5"/>
    <p:sldId id="351" r:id="rId6"/>
    <p:sldId id="352" r:id="rId7"/>
    <p:sldId id="353" r:id="rId8"/>
    <p:sldId id="354" r:id="rId9"/>
    <p:sldId id="355" r:id="rId10"/>
    <p:sldId id="358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7"/>
    <p:restoredTop sz="94679"/>
  </p:normalViewPr>
  <p:slideViewPr>
    <p:cSldViewPr snapToGrid="0">
      <p:cViewPr varScale="1">
        <p:scale>
          <a:sx n="288" d="100"/>
          <a:sy n="288" d="100"/>
        </p:scale>
        <p:origin x="904" y="1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083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9aa03069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9aa030690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960880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9aa03069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9aa030690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want to emphasize the second point… building trust with reporters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are not just being difficult for the sake of It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don’t say yes to everything we need to minimize risk</a:t>
            </a:r>
          </a:p>
          <a:p>
            <a:pPr marL="457200" marR="0" lvl="0" indent="-3365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●"/>
              <a:tabLst/>
              <a:defRPr/>
            </a:pPr>
            <a:r>
              <a:rPr lang="en-US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need to focus on the genuinely valuable opportunities (takes time, involves risk)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8116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9aa03069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9aa030690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07658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9aa03069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9aa030690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085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9aa03069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9aa030690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41454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9aa03069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9aa030690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HIPAA release forms are critical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It’s not just about getting a signature… you need to explain to the patient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need to have a discussion with the comms office. Not just forms that magically clear you of wrong doing. 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Questions </a:t>
            </a:r>
            <a:r>
              <a:rPr lang="en-US" sz="1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karen</a:t>
            </a: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Pagliaro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 if it clears </a:t>
            </a:r>
            <a:r>
              <a:rPr lang="en-US" sz="1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hipaa</a:t>
            </a: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the patient says yes… we may not want to do it… makes other patients uncomfortable, or optics don’t look good.</a:t>
            </a:r>
            <a:endParaRPr lang="en-US"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8856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9aa03069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9aa030690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Biosafety…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COVID we couldn’t do it… (everyone wants to film contagion)… but just isn’t safe…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Animals…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Ethical standards</a:t>
            </a:r>
            <a:endParaRPr lang="en-US"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566669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9aa03069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9aa030690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News (how much value, is it a feature or a 10 sec </a:t>
            </a:r>
            <a:r>
              <a:rPr lang="en-US" sz="1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soundbyte</a:t>
            </a: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International news (harder to vet) I have a background on 4 continents…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(usually only when profile of researcher by pbs/</a:t>
            </a:r>
            <a:r>
              <a:rPr lang="en-US" sz="1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bbc</a:t>
            </a: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home country)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Documentary (harder to vet)… worked with Ken Burns… point is not all the same, do your background research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Industry requests (usually a no)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Non-profit requests (blurry)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Sometimes non-profits 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it centered on work at Columbia?</a:t>
            </a:r>
            <a:endParaRPr lang="en-US"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2447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9aa03069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9aa030690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HIPAA release forms are critical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It’s not just about getting a signature… you need to explain to the patient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need to have a discussion with the comms office. Not just forms that magically clear you of wrong doing. 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Questions </a:t>
            </a:r>
            <a:r>
              <a:rPr lang="en-US" sz="1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karen</a:t>
            </a: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Pagliaro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 if it clears </a:t>
            </a:r>
            <a:r>
              <a:rPr lang="en-US" sz="1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hipaa</a:t>
            </a:r>
            <a:r>
              <a:rPr lang="en-US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the patient says yes… we may not want to do it… makes other patients uncomfortable, or optics don’t look good.</a:t>
            </a:r>
            <a:endParaRPr lang="en-US"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88318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9aa03069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9aa030690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want to emphasize the second point… building trust with reporters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are not just being difficult for the sake of It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don’t say yes to everything we need to minimize risk</a:t>
            </a:r>
          </a:p>
          <a:p>
            <a:pPr marL="457200" marR="0" lvl="0" indent="-3365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●"/>
              <a:tabLst/>
              <a:defRPr/>
            </a:pPr>
            <a:r>
              <a:rPr lang="en-US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need to focus on the genuinely valuable opportunities (takes time, involves risk)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5718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6969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umcnews@columbia.edu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does this matter?</a:t>
            </a: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Media should not interrupt or interfere with the academic mission of the University or campus activities, including classes and events. 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rights of students not to be photographed, filmed, or interviewed must be respected. 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Columbia’s campus is private property, unlike a state-run school.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Who does this apply to?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06400" indent="-285750">
              <a:lnSpc>
                <a:spcPct val="100000"/>
              </a:lnSpc>
              <a:buClr>
                <a:schemeClr val="dk1"/>
              </a:buClr>
              <a:buSzPts val="1700"/>
            </a:pPr>
            <a:r>
              <a:rPr lang="en-US" sz="16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Any journalist or reporter for any news outlet – online, print, TV or radio.</a:t>
            </a:r>
          </a:p>
          <a:p>
            <a:pPr marL="406400" indent="-285750">
              <a:lnSpc>
                <a:spcPct val="100000"/>
              </a:lnSpc>
              <a:buClr>
                <a:schemeClr val="dk1"/>
              </a:buClr>
              <a:buSzPts val="1700"/>
            </a:pPr>
            <a:r>
              <a:rPr lang="en-US" sz="16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Videographers and photographers</a:t>
            </a:r>
          </a:p>
          <a:p>
            <a:pPr marL="406400" indent="-285750">
              <a:lnSpc>
                <a:spcPct val="100000"/>
              </a:lnSpc>
              <a:buClr>
                <a:schemeClr val="dk1"/>
              </a:buClr>
              <a:buSzPts val="1700"/>
            </a:pPr>
            <a:r>
              <a:rPr lang="en-US" sz="16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Documentary filmmakers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8" y="-1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3469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Core principles for vetting productions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amplify the amazing work of Columbia faculty, staff, and students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help provide reporters with access so they can inform the public on important matters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 we don’t say yes to everything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are selective because it maximizes our impact</a:t>
            </a: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✉️ </a:t>
            </a: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cumcnews@columbia.edu</a:t>
            </a: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70" name="Google Shape;70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88" y="-1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8902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does this matter?</a:t>
            </a: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Media should not interrupt or interfere with the academic mission of the University or campus activities, including classes and events. 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rights of students not to be photographed, filmed, or interviewed must be respected. 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Columbia’s campus is private property, unlike a state-run school.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Who does this apply to?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06400" indent="-285750">
              <a:lnSpc>
                <a:spcPct val="100000"/>
              </a:lnSpc>
              <a:buClr>
                <a:schemeClr val="dk1"/>
              </a:buClr>
              <a:buSzPts val="1700"/>
            </a:pPr>
            <a:r>
              <a:rPr lang="en-US" sz="16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Any journalist or reporter for any news outlet – online, print, TV or radio.</a:t>
            </a:r>
          </a:p>
          <a:p>
            <a:pPr marL="406400" indent="-285750">
              <a:lnSpc>
                <a:spcPct val="100000"/>
              </a:lnSpc>
              <a:buClr>
                <a:schemeClr val="dk1"/>
              </a:buClr>
              <a:buSzPts val="1700"/>
            </a:pPr>
            <a:r>
              <a:rPr lang="en-US" sz="16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Videographers and photographers</a:t>
            </a:r>
          </a:p>
          <a:p>
            <a:pPr marL="406400" indent="-285750">
              <a:lnSpc>
                <a:spcPct val="100000"/>
              </a:lnSpc>
              <a:buClr>
                <a:schemeClr val="dk1"/>
              </a:buClr>
              <a:buSzPts val="1700"/>
            </a:pPr>
            <a:r>
              <a:rPr lang="en-US" sz="16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Documentary filmmakers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8" y="-1"/>
            <a:ext cx="9141619" cy="7752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C9D3987-D73C-F040-9AB2-4B7BD6062743}"/>
              </a:ext>
            </a:extLst>
          </p:cNvPr>
          <p:cNvSpPr txBox="1"/>
          <p:nvPr/>
        </p:nvSpPr>
        <p:spPr>
          <a:xfrm>
            <a:off x="2630554" y="1214782"/>
            <a:ext cx="3014872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Same at CUIMC, but with patients</a:t>
            </a:r>
          </a:p>
        </p:txBody>
      </p:sp>
    </p:spTree>
    <p:extLst>
      <p:ext uri="{BB962C8B-B14F-4D97-AF65-F5344CB8AC3E}">
        <p14:creationId xmlns:p14="http://schemas.microsoft.com/office/powerpoint/2010/main" val="50201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HIPAA</a:t>
            </a: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Health Insurance Portability and Accountability Act (HIPAA) generally prohibits healthcare providers and businesses, called covered entities, from disclosing Protected Health Information (PHI) to anyone other than a patient without their consent.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Protected Health Information (PHI) is any health-related information that can be used alone, or in combination with other information, to identify an individual.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follow HIPAA regulations because they're the law, but also because doing so protects our patients and customers.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8" y="-1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5574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8" y="-1"/>
            <a:ext cx="9141619" cy="775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42210A4-292E-AA4C-B33D-BD52EADD05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167" y="1098889"/>
            <a:ext cx="3449443" cy="4662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73483FD-8E16-FE46-9A09-E933CE1716E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9420" b="5594"/>
          <a:stretch/>
        </p:blipFill>
        <p:spPr>
          <a:xfrm>
            <a:off x="446050" y="1761953"/>
            <a:ext cx="8170127" cy="107747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8D91A4A-5249-F74B-92CA-384EDC1833A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30752"/>
          <a:stretch/>
        </p:blipFill>
        <p:spPr>
          <a:xfrm>
            <a:off x="446050" y="2876593"/>
            <a:ext cx="6668429" cy="206576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8D744B1-514A-C844-847B-F3EF29EA609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73252" b="71796"/>
          <a:stretch/>
        </p:blipFill>
        <p:spPr>
          <a:xfrm>
            <a:off x="6980663" y="958676"/>
            <a:ext cx="1494263" cy="704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434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Organizing a HIPAA compliant shoot</a:t>
            </a: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Before filming, we need a signed HIPAA form from the patient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shoots, especially those involving patients must be discussed with the CUIMC media team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Filming locations need to be scouted and cleared for PHI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8" y="-1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7185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 considerations for productions on CUIMC campus</a:t>
            </a: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COVID safety – requirements include vaccination, masks, attestation form.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Biosafety – are there any special clearances needed to enter a lab space?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Animal safety – must be cleared by the Committee for Animal Welfare.</a:t>
            </a: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8" y="-1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7851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Types of productions</a:t>
            </a: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National and local news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International news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Documentary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TV shows/Movies</a:t>
            </a: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Non-profits/foundations/professional societies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Industry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8" y="-1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52086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Alternatives to filming on-site</a:t>
            </a: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they do the interview over Zoom?</a:t>
            </a:r>
          </a:p>
          <a:p>
            <a:pPr marL="12065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they accept using B-roll filmed internally by Columbia staff?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they film the interview offsite?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8" y="-1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2183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Core principles for vetting productions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amplify the amazing work of Columbia faculty, staff, and students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help provide reporters with access so they can inform the public on important matters</a:t>
            </a:r>
          </a:p>
          <a:p>
            <a:pPr indent="-336550">
              <a:lnSpc>
                <a:spcPct val="100000"/>
              </a:lnSpc>
              <a:buClr>
                <a:schemeClr val="dk1"/>
              </a:buClr>
              <a:buSzPts val="1700"/>
              <a:buFont typeface="Calibri"/>
              <a:buChar char="●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0650" lvl="0" indent="0">
              <a:lnSpc>
                <a:spcPct val="100000"/>
              </a:lnSpc>
              <a:buClr>
                <a:schemeClr val="dk1"/>
              </a:buClr>
              <a:buSzPts val="1700"/>
              <a:buNone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8" y="-1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317015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2730</TotalTime>
  <Words>860</Words>
  <Application>Microsoft Macintosh PowerPoint</Application>
  <PresentationFormat>On-screen Show (16:9)</PresentationFormat>
  <Paragraphs>160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Tran, Lucky</cp:lastModifiedBy>
  <cp:revision>124</cp:revision>
  <dcterms:modified xsi:type="dcterms:W3CDTF">2021-10-12T18:41:09Z</dcterms:modified>
</cp:coreProperties>
</file>